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Oswald" pitchFamily="2" charset="77"/>
      <p:regular r:id="rId22"/>
      <p:bold r:id="rId23"/>
    </p:embeddedFont>
    <p:embeddedFont>
      <p:font typeface="Source Code Pro" panose="020B0509030403020204" pitchFamily="49" charset="77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9DDF7-E891-44BA-84AE-649D26ECC8A0}">
  <a:tblStyle styleId="{B4E9DDF7-E891-44BA-84AE-649D26ECC8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9FBEA3-7A05-4E73-8190-9A2E30C6DA4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66"/>
  </p:normalViewPr>
  <p:slideViewPr>
    <p:cSldViewPr snapToGrid="0">
      <p:cViewPr varScale="1">
        <p:scale>
          <a:sx n="95" d="100"/>
          <a:sy n="95" d="100"/>
        </p:scale>
        <p:origin x="157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637b175e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637b175e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9acec3b34_4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9acec3b34_4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637ac4964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637ac4964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Some interesting trends, but few statistically significant results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After cursing, people were likely to laugh, showing a positive reaction. They were also often surprised.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Generally speaking, people considered the robot to be more anthropomorphic when it cursed, more interactive, and wanted to speak to Nao more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However, people were not more likely to speak to Nao after it cursed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9acec3b34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9acec3b34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9acec3b34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9acec3b34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637ac4964_3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637ac4964_3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637ac4964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637ac4964_3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9acec3b34_4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9acec3b34_4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9acec3b34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9acec3b34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637ac4964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637ac4964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37ac4964_0_2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37ac4964_0_2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What is it about cheating that elicits such heightened behavioral and perceptive responses to robot cheating?</a:t>
            </a:r>
            <a:br>
              <a:rPr lang="en"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Is there something particular to adversarial cheating that triggers such a response? Or perhaps cheating belongs to a broader category of social norm violations that lead people to see robots as more human?</a:t>
            </a:r>
            <a:br>
              <a:rPr lang="en"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 considered various alternative social norm violations that might help distinguish between such possibilities, including interrupting, and knocking over.</a:t>
            </a:r>
            <a:endParaRPr sz="6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637ac4964_0_2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637ac4964_0_2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637ac4964_0_2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637ac4964_0_2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637ac4964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637ac4964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at :24 to :39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637ac4964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637ac4964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637ac4964_0_2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637ac4964_0_2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/>
              <a:t>Interactive:</a:t>
            </a:r>
            <a:endParaRPr sz="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/>
              <a:t>Control: 31 vs. 38</a:t>
            </a:r>
            <a:endParaRPr sz="900"/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/>
              <a:t>Curse: 18 vs. 65</a:t>
            </a:r>
            <a:endParaRPr sz="900"/>
          </a:p>
          <a:p>
            <a:pPr marL="0" lvl="0" indent="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ANOVA covariates: gender, participant cursing, people they know cursng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9acec3b34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9acec3b34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Nothing statistically significant in active verbs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Q3: How well did Nao play the game?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“I think Nao said "f*ck" at one point which was surprisingly human”</a:t>
            </a:r>
            <a:endParaRPr sz="1400"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800"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“The most human thing he did was to say "oh f*ck"”</a:t>
            </a:r>
            <a:endParaRPr sz="6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637ac4964_3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637ac4964_3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1mTKOZxXvCVulipUtyh5omqyZqjVQOZp/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itohISVWd39r6UmHzrrF2J974FJ9xhCS/vie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 #$&amp;! Perceptions of a Cursing Robot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9600" y="3398250"/>
            <a:ext cx="90945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Cursing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David Shin, Sarah Wagner, Shannon Yasuda</a:t>
            </a:r>
            <a:endParaRPr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 title="Cursing Montag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550" y="295925"/>
            <a:ext cx="6241775" cy="46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36105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Talking to Nao</a:t>
            </a:r>
            <a:endParaRPr/>
          </a:p>
        </p:txBody>
      </p:sp>
      <p:graphicFrame>
        <p:nvGraphicFramePr>
          <p:cNvPr id="126" name="Google Shape;126;p23"/>
          <p:cNvGraphicFramePr/>
          <p:nvPr/>
        </p:nvGraphicFramePr>
        <p:xfrm>
          <a:off x="3912625" y="714100"/>
          <a:ext cx="4739100" cy="1390475"/>
        </p:xfrm>
        <a:graphic>
          <a:graphicData uri="http://schemas.openxmlformats.org/drawingml/2006/table">
            <a:tbl>
              <a:tblPr>
                <a:noFill/>
                <a:tableStyleId>{739FBEA3-7A05-4E73-8190-9A2E30C6DA43}</a:tableStyleId>
              </a:tblPr>
              <a:tblGrid>
                <a:gridCol w="1184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4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4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0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p-values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 Cursing 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 Control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Number of Utterances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0.193864349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2.928571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1.333333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Number of Words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0.229658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3.857143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1.666667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27" name="Google Shape;127;p23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49900"/>
            <a:ext cx="4079726" cy="252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475" y="2249900"/>
            <a:ext cx="4079729" cy="25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369150" y="1365875"/>
            <a:ext cx="3174600" cy="8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ource Code Pro"/>
                <a:ea typeface="Source Code Pro"/>
                <a:cs typeface="Source Code Pro"/>
                <a:sym typeface="Source Code Pro"/>
              </a:rPr>
              <a:t>Looks interesting, but significant in no way</a:t>
            </a:r>
            <a:endParaRPr sz="16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to Cheating Study</a:t>
            </a:r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Cheating</a:t>
            </a:r>
            <a:endParaRPr sz="1600"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exhibited surprise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engaged more with the robot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Significance between words spoken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Significance between use of passive and active verbs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were less likely to trust the robot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Negative feelings towards the robot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Cursing</a:t>
            </a:r>
            <a:endParaRPr sz="1600"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exhibited surprise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did not engage more with the robot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significance between words spoken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Passive verbs were not used, so there was no difference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Participants laughed at the robot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Marginally more negativity towards robot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0" y="372500"/>
            <a:ext cx="9144000" cy="73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Conclusions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3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Cursing is perceived to be a human action, but it doesn’t cause the same response as cheating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 violations may cause people to consider a robot more human, but it doesn’t change their interactions with it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Implication: There is </a:t>
            </a:r>
            <a:r>
              <a:rPr lang="en" i="1"/>
              <a:t>something special</a:t>
            </a:r>
            <a:r>
              <a:rPr lang="en"/>
              <a:t> about cheating other than the fact that it is a norm violation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Cursing cannot be considered to have a “clear intention” as cheating does, nor does it benefit the robot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Instead, it represents a possible emotional or “human” investment in the game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Studies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cursing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norm violations (knocking things over, littering, lying, interrupting)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Different games/scenarios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participants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diverse range of participants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Investigate laughter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Notes</a:t>
            </a:r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people thought the robot was doing image recognition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people tried to “test” the image recognition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people described the robot/themselves as being “good” or “bad” at rock-paper-scissors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participant only won twice for the entire 30 rounds, and believed the robot to be cheating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Responses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“Her insatiable desire to play rock paper scissors.”</a:t>
            </a:r>
            <a:endParaRPr i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“I’ve never had a robot curse at me before!”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“You let the robot say ‘F*ck.’ Nice.”</a:t>
            </a:r>
            <a:endParaRPr i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“The image recognition was really good!”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“It didn’t react when I cheated. Poor robot.”</a:t>
            </a:r>
            <a:endParaRPr i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“I need revenge.”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i="1">
                <a:solidFill>
                  <a:srgbClr val="000000"/>
                </a:solidFill>
                <a:highlight>
                  <a:srgbClr val="FFFFFF"/>
                </a:highlight>
              </a:rPr>
              <a:t>“I was shocked that such a thing could exist.”</a:t>
            </a:r>
            <a:endParaRPr i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“Very polite...too polite.”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i="1">
                <a:solidFill>
                  <a:srgbClr val="000000"/>
                </a:solidFill>
                <a:highlight>
                  <a:srgbClr val="FFFFFF"/>
                </a:highlight>
              </a:rPr>
              <a:t>“I wanted Nao to curse more”</a:t>
            </a:r>
            <a:endParaRPr i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“I was shook when Nao cursed”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/>
          <p:cNvPicPr preferRelativeResize="0"/>
          <p:nvPr/>
        </p:nvPicPr>
        <p:blipFill rotWithShape="1">
          <a:blip r:embed="rId3">
            <a:alphaModFix/>
          </a:blip>
          <a:srcRect t="3355" b="6692"/>
          <a:stretch/>
        </p:blipFill>
        <p:spPr>
          <a:xfrm>
            <a:off x="0" y="0"/>
            <a:ext cx="914884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170500" y="697425"/>
            <a:ext cx="3771900" cy="96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 i="1">
                <a:solidFill>
                  <a:srgbClr val="FFFFFF"/>
                </a:solidFill>
                <a:highlight>
                  <a:srgbClr val="FF0000"/>
                </a:highlight>
              </a:rPr>
              <a:t>Questions?</a:t>
            </a:r>
            <a:r>
              <a:rPr lang="en" sz="5500" b="1">
                <a:solidFill>
                  <a:srgbClr val="FFFFFF"/>
                </a:solidFill>
                <a:highlight>
                  <a:srgbClr val="FF0000"/>
                </a:highlight>
              </a:rPr>
              <a:t> </a:t>
            </a:r>
            <a:r>
              <a:rPr lang="en" sz="600" b="1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endParaRPr sz="600" b="1" i="1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0"/>
          <p:cNvPicPr preferRelativeResize="0"/>
          <p:nvPr/>
        </p:nvPicPr>
        <p:blipFill rotWithShape="1">
          <a:blip r:embed="rId3">
            <a:alphaModFix/>
          </a:blip>
          <a:srcRect t="3355" b="6692"/>
          <a:stretch/>
        </p:blipFill>
        <p:spPr>
          <a:xfrm>
            <a:off x="0" y="0"/>
            <a:ext cx="914884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170500" y="697425"/>
            <a:ext cx="3771900" cy="96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 i="1">
                <a:solidFill>
                  <a:srgbClr val="FFFFFF"/>
                </a:solidFill>
                <a:highlight>
                  <a:srgbClr val="FF0000"/>
                </a:highlight>
              </a:rPr>
              <a:t>Questions?</a:t>
            </a:r>
            <a:r>
              <a:rPr lang="en" sz="5500" b="1">
                <a:solidFill>
                  <a:srgbClr val="FFFFFF"/>
                </a:solidFill>
                <a:highlight>
                  <a:srgbClr val="FF0000"/>
                </a:highlight>
              </a:rPr>
              <a:t> </a:t>
            </a:r>
            <a:r>
              <a:rPr lang="en" sz="600" b="1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endParaRPr sz="600" b="1" i="1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Fraser, B. (1990). Perspectives on politeness.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Journal of pragmatics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14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(2), 219-236.</a:t>
            </a:r>
            <a:endParaRPr sz="12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Litoiu, A., Ullman, D., Kim, J., &amp; Scassellati, B. (2015, March). Evidence that robots trigger a cheating detector in humans. In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Proceedings of the Tenth Annual ACM/IEEE International Conference on Human-Robot Interaction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 (pp. 165-172). ACM.</a:t>
            </a:r>
            <a:endParaRPr sz="12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Short, E., Hart, J., Vu, M., &amp; Scassellati, B. (2010, March). No fair!! an interaction with a cheating robot. In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Human-Robot Interaction (HRI), 2010 5th ACM/IEEE International Conference on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 (pp. 219-226). IEEE.</a:t>
            </a:r>
            <a:endParaRPr sz="12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Ullman, D., Leite, L., Phillips, J., Kim-Cohen, J., &amp; Scassellati, B. (2014, January). Smart human, smarter robot: How cheating affects perceptions of social agency. In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Proceedings of the Annual Meeting of the Cognitive Science Society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 (Vol. 36, No. 36).</a:t>
            </a:r>
            <a:endParaRPr sz="12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Van Lier, J., Revlin, R., &amp; De Neys, W. (2013). Detecting cheaters without thinking: Testing the automaticity of the cheater detection module.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PloS one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" sz="1250" i="1">
                <a:solidFill>
                  <a:srgbClr val="222222"/>
                </a:solidFill>
                <a:highlight>
                  <a:srgbClr val="FFFFFF"/>
                </a:highlight>
              </a:rPr>
              <a:t>8</a:t>
            </a:r>
            <a:r>
              <a:rPr lang="en" sz="1250">
                <a:solidFill>
                  <a:srgbClr val="222222"/>
                </a:solidFill>
                <a:highlight>
                  <a:srgbClr val="FFFFFF"/>
                </a:highlight>
              </a:rPr>
              <a:t>(1), e53827.</a:t>
            </a:r>
            <a:endParaRPr sz="12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0" y="372500"/>
            <a:ext cx="9144000" cy="73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Background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Short et al. 2010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Cheating robot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social engagement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attributions of mental state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Litoiu et al. 2015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Controlling for cheating motion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Compared conditions of different cheating directions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Fraser, B. 1990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Cursing is considered a social norm violation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How does the violation of a social norm through cursing by a robot influence the way humans perceive that robot? </a:t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652800" y="3986825"/>
            <a:ext cx="7838400" cy="8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>
                <a:latin typeface="Source Code Pro"/>
                <a:ea typeface="Source Code Pro"/>
                <a:cs typeface="Source Code Pro"/>
                <a:sym typeface="Source Code Pro"/>
              </a:rPr>
              <a:t>H1</a:t>
            </a:r>
            <a:r>
              <a:rPr lang="en" sz="1700">
                <a:latin typeface="Source Code Pro"/>
                <a:ea typeface="Source Code Pro"/>
                <a:cs typeface="Source Code Pro"/>
                <a:sym typeface="Source Code Pro"/>
              </a:rPr>
              <a:t>: A cursing robot elicits greater social engagement</a:t>
            </a:r>
            <a:endParaRPr sz="17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>
                <a:latin typeface="Source Code Pro"/>
                <a:ea typeface="Source Code Pro"/>
                <a:cs typeface="Source Code Pro"/>
                <a:sym typeface="Source Code Pro"/>
              </a:rPr>
              <a:t>H2</a:t>
            </a:r>
            <a:r>
              <a:rPr lang="en" sz="1700">
                <a:latin typeface="Source Code Pro"/>
                <a:ea typeface="Source Code Pro"/>
                <a:cs typeface="Source Code Pro"/>
                <a:sym typeface="Source Code Pro"/>
              </a:rPr>
              <a:t>: Participants perceive a cursing robot as more agentic</a:t>
            </a:r>
            <a:endParaRPr sz="17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0" y="372500"/>
            <a:ext cx="9144000" cy="73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Methods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2227875"/>
            <a:ext cx="3999900" cy="23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Experiment Group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16 participants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First 10 rounds: Normal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Second 10 rounds: The first time the robot lost, it would curse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Third 10 rounds: Normal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2"/>
          </p:nvPr>
        </p:nvSpPr>
        <p:spPr>
          <a:xfrm>
            <a:off x="4832400" y="2227875"/>
            <a:ext cx="3999900" cy="23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Control Group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16 participants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All 30 rounds were played normally. The robot never swore.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311700" y="1412625"/>
            <a:ext cx="7947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Our study included 32 participants aged 18-24: 14 male and 18 female. Each group played 30 rounds of rock, paper, scissors with Nao.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 title="VID_20181205_16422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7963" y="198725"/>
            <a:ext cx="6328075" cy="47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of Analysis</a:t>
            </a:r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5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measured: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Whether or not a participant laughed during gameplay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words spoken to the robot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Whether they used human adjectives/human pronouns to describe robot (anthropomorphization of robot)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Whether they used active verbs to describe the robot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Likert-scale survey responses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Tests we ran: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ANOVA, Welch-modified t-test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0" y="372500"/>
            <a:ext cx="9144000" cy="73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Results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8725" y="2213712"/>
            <a:ext cx="4121600" cy="267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100" y="2164061"/>
            <a:ext cx="4121600" cy="26790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2" name="Google Shape;102;p19"/>
          <p:cNvGraphicFramePr/>
          <p:nvPr/>
        </p:nvGraphicFramePr>
        <p:xfrm>
          <a:off x="2743675" y="220100"/>
          <a:ext cx="6016650" cy="1752450"/>
        </p:xfrm>
        <a:graphic>
          <a:graphicData uri="http://schemas.openxmlformats.org/drawingml/2006/table">
            <a:tbl>
              <a:tblPr>
                <a:noFill/>
                <a:tableStyleId>{B4E9DDF7-E891-44BA-84AE-649D26ECC8A0}</a:tableStyleId>
              </a:tblPr>
              <a:tblGrid>
                <a:gridCol w="2005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5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5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6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/>
                        <a:t>Statistical Significance</a:t>
                      </a:r>
                      <a:endParaRPr sz="1100" i="1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ANOVA p-value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Welch-modified t-test p-value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Interactive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0.184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0.116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Did Speak to Nao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0.195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0.172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Aggressive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0.219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0.095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Awful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0.244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0.164</a:t>
                      </a:r>
                      <a:endParaRPr sz="1100"/>
                    </a:p>
                  </a:txBody>
                  <a:tcPr marL="38100" marR="38100" marT="38100" marB="38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Anthropomorphism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211400"/>
            <a:ext cx="4260300" cy="29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-Coded for anthropomorphism based on whether participant used human pronouns (he, she, they) or used human-like adjectives (charming)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-For Q3, found significantly more anthropomorphism (p = 0.035 in ANOVA)</a:t>
            </a:r>
            <a:endParaRPr i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-Cohen’s Kappa for coding = 0.093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450" y="1211400"/>
            <a:ext cx="4483550" cy="3294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Common Reaction: Laughing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975" y="1106000"/>
            <a:ext cx="6083121" cy="376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1090</Words>
  <Application>Microsoft Macintosh PowerPoint</Application>
  <PresentationFormat>On-screen Show (16:9)</PresentationFormat>
  <Paragraphs>137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Arial</vt:lpstr>
      <vt:lpstr>Source Code Pro</vt:lpstr>
      <vt:lpstr>Oswald</vt:lpstr>
      <vt:lpstr>Modern Writer</vt:lpstr>
      <vt:lpstr>Oh #$&amp;! Perceptions of a Cursing Robot</vt:lpstr>
      <vt:lpstr>   Background</vt:lpstr>
      <vt:lpstr> How does the violation of a social norm through cursing by a robot influence the way humans perceive that robot? </vt:lpstr>
      <vt:lpstr>   Methods</vt:lpstr>
      <vt:lpstr>PowerPoint Presentation</vt:lpstr>
      <vt:lpstr>Methods of Analysis</vt:lpstr>
      <vt:lpstr>   Results</vt:lpstr>
      <vt:lpstr>Anthropomorphism</vt:lpstr>
      <vt:lpstr>The Most Common Reaction: Laughing</vt:lpstr>
      <vt:lpstr>PowerPoint Presentation</vt:lpstr>
      <vt:lpstr>Talking to Nao</vt:lpstr>
      <vt:lpstr>Comparison to Cheating Study</vt:lpstr>
      <vt:lpstr>   Conclusions</vt:lpstr>
      <vt:lpstr>Future Studies</vt:lpstr>
      <vt:lpstr>Interesting Notes</vt:lpstr>
      <vt:lpstr>Interesting Responses</vt:lpstr>
      <vt:lpstr>Questions? .</vt:lpstr>
      <vt:lpstr>Questions? .</vt:lpstr>
      <vt:lpstr>References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Oh #$&amp;! Perceptions of a Cursing Robot</dc:title>
  <cp:lastModifiedBy>Microsoft Office User</cp:lastModifiedBy>
  <cp:revision>1</cp:revision>
  <dcterms:modified xsi:type="dcterms:W3CDTF">2018-12-07T16:33:07Z</dcterms:modified>
</cp:coreProperties>
</file>